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4"/>
  </p:sldMasterIdLst>
  <p:notesMasterIdLst>
    <p:notesMasterId r:id="rId6"/>
  </p:notesMasterIdLst>
  <p:handoutMasterIdLst>
    <p:handoutMasterId r:id="rId7"/>
  </p:handoutMasterIdLst>
  <p:sldIdLst>
    <p:sldId id="258" r:id="rId5"/>
  </p:sldIdLst>
  <p:sldSz cx="12801600" cy="9601200" type="A3"/>
  <p:notesSz cx="6797675" cy="9926638"/>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guide id="3" orient="horz" pos="1690" userDrawn="1">
          <p15:clr>
            <a:srgbClr val="A4A3A4"/>
          </p15:clr>
        </p15:guide>
        <p15:guide id="4" pos="55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ussef Mourra" initials="YM" lastIdx="2" clrIdx="0">
    <p:extLst>
      <p:ext uri="{19B8F6BF-5375-455C-9EA6-DF929625EA0E}">
        <p15:presenceInfo xmlns:p15="http://schemas.microsoft.com/office/powerpoint/2012/main" userId="S::Youssef@nonsuch.co::2962fb41-203d-4098-a571-56a54ab69e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129"/>
    <a:srgbClr val="E73D30"/>
    <a:srgbClr val="2E7429"/>
    <a:srgbClr val="E63C2F"/>
    <a:srgbClr val="1034A6"/>
    <a:srgbClr val="66023C"/>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18EA63-6603-4D85-9136-92777F0D1001}" v="2" dt="2020-09-12T01:53:53.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692" y="72"/>
      </p:cViewPr>
      <p:guideLst>
        <p:guide orient="horz" pos="3024"/>
        <p:guide pos="4032"/>
        <p:guide orient="horz" pos="1690"/>
        <p:guide pos="55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ussef Mourra" userId="2962fb41-203d-4098-a571-56a54ab69e47" providerId="ADAL" clId="{2818EA63-6603-4D85-9136-92777F0D1001}"/>
    <pc:docChg chg="undo custSel delSld modSld">
      <pc:chgData name="Youssef Mourra" userId="2962fb41-203d-4098-a571-56a54ab69e47" providerId="ADAL" clId="{2818EA63-6603-4D85-9136-92777F0D1001}" dt="2020-09-12T01:57:03.438" v="1031" actId="20577"/>
      <pc:docMkLst>
        <pc:docMk/>
      </pc:docMkLst>
      <pc:sldChg chg="del">
        <pc:chgData name="Youssef Mourra" userId="2962fb41-203d-4098-a571-56a54ab69e47" providerId="ADAL" clId="{2818EA63-6603-4D85-9136-92777F0D1001}" dt="2020-09-12T01:15:43.924" v="0" actId="47"/>
        <pc:sldMkLst>
          <pc:docMk/>
          <pc:sldMk cId="1553600246" sldId="256"/>
        </pc:sldMkLst>
      </pc:sldChg>
      <pc:sldChg chg="del">
        <pc:chgData name="Youssef Mourra" userId="2962fb41-203d-4098-a571-56a54ab69e47" providerId="ADAL" clId="{2818EA63-6603-4D85-9136-92777F0D1001}" dt="2020-09-12T01:15:44.590" v="1" actId="47"/>
        <pc:sldMkLst>
          <pc:docMk/>
          <pc:sldMk cId="2173902622" sldId="257"/>
        </pc:sldMkLst>
      </pc:sldChg>
      <pc:sldChg chg="addSp delSp modSp mod">
        <pc:chgData name="Youssef Mourra" userId="2962fb41-203d-4098-a571-56a54ab69e47" providerId="ADAL" clId="{2818EA63-6603-4D85-9136-92777F0D1001}" dt="2020-09-12T01:57:03.438" v="1031" actId="20577"/>
        <pc:sldMkLst>
          <pc:docMk/>
          <pc:sldMk cId="3826949987" sldId="258"/>
        </pc:sldMkLst>
        <pc:spChg chg="mod">
          <ac:chgData name="Youssef Mourra" userId="2962fb41-203d-4098-a571-56a54ab69e47" providerId="ADAL" clId="{2818EA63-6603-4D85-9136-92777F0D1001}" dt="2020-09-12T01:57:03.438" v="1031" actId="20577"/>
          <ac:spMkLst>
            <pc:docMk/>
            <pc:sldMk cId="3826949987" sldId="258"/>
            <ac:spMk id="3" creationId="{B3794DBE-0566-4329-A1DB-5FB7A58D2F8E}"/>
          </ac:spMkLst>
        </pc:spChg>
        <pc:spChg chg="mod">
          <ac:chgData name="Youssef Mourra" userId="2962fb41-203d-4098-a571-56a54ab69e47" providerId="ADAL" clId="{2818EA63-6603-4D85-9136-92777F0D1001}" dt="2020-09-12T01:56:42.763" v="1005" actId="20577"/>
          <ac:spMkLst>
            <pc:docMk/>
            <pc:sldMk cId="3826949987" sldId="258"/>
            <ac:spMk id="5" creationId="{61071759-6F9E-40C3-BB3C-772577BF3A46}"/>
          </ac:spMkLst>
        </pc:spChg>
        <pc:spChg chg="mod">
          <ac:chgData name="Youssef Mourra" userId="2962fb41-203d-4098-a571-56a54ab69e47" providerId="ADAL" clId="{2818EA63-6603-4D85-9136-92777F0D1001}" dt="2020-09-12T01:50:40.190" v="836" actId="2711"/>
          <ac:spMkLst>
            <pc:docMk/>
            <pc:sldMk cId="3826949987" sldId="258"/>
            <ac:spMk id="6" creationId="{D9CB8D45-D685-44BA-A38A-9B19D45EA76A}"/>
          </ac:spMkLst>
        </pc:spChg>
        <pc:spChg chg="add mod ord">
          <ac:chgData name="Youssef Mourra" userId="2962fb41-203d-4098-a571-56a54ab69e47" providerId="ADAL" clId="{2818EA63-6603-4D85-9136-92777F0D1001}" dt="2020-09-12T01:56:07.100" v="965" actId="6549"/>
          <ac:spMkLst>
            <pc:docMk/>
            <pc:sldMk cId="3826949987" sldId="258"/>
            <ac:spMk id="10" creationId="{4F604CC5-A7C8-4FA9-956B-09636C83AC88}"/>
          </ac:spMkLst>
        </pc:spChg>
        <pc:graphicFrameChg chg="mod modGraphic">
          <ac:chgData name="Youssef Mourra" userId="2962fb41-203d-4098-a571-56a54ab69e47" providerId="ADAL" clId="{2818EA63-6603-4D85-9136-92777F0D1001}" dt="2020-09-12T01:48:51.633" v="774" actId="1076"/>
          <ac:graphicFrameMkLst>
            <pc:docMk/>
            <pc:sldMk cId="3826949987" sldId="258"/>
            <ac:graphicFrameMk id="7" creationId="{E941829D-6627-4003-8247-70477C00B461}"/>
          </ac:graphicFrameMkLst>
        </pc:graphicFrameChg>
        <pc:picChg chg="del mod">
          <ac:chgData name="Youssef Mourra" userId="2962fb41-203d-4098-a571-56a54ab69e47" providerId="ADAL" clId="{2818EA63-6603-4D85-9136-92777F0D1001}" dt="2020-09-12T01:53:49.920" v="906" actId="478"/>
          <ac:picMkLst>
            <pc:docMk/>
            <pc:sldMk cId="3826949987" sldId="258"/>
            <ac:picMk id="9" creationId="{B9F2982E-182A-46E1-8391-C7B96E52F3F9}"/>
          </ac:picMkLst>
        </pc:picChg>
        <pc:picChg chg="add mod">
          <ac:chgData name="Youssef Mourra" userId="2962fb41-203d-4098-a571-56a54ab69e47" providerId="ADAL" clId="{2818EA63-6603-4D85-9136-92777F0D1001}" dt="2020-09-12T01:53:56.858" v="908" actId="1076"/>
          <ac:picMkLst>
            <pc:docMk/>
            <pc:sldMk cId="3826949987" sldId="258"/>
            <ac:picMk id="11" creationId="{96B1C0C9-132B-424F-8073-FA2F4F5F3AD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252C9F-FA59-44D5-BD92-D1B7729447ED}"/>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a16="http://schemas.microsoft.com/office/drawing/2014/main" id="{E459E0B6-484D-4391-B74C-1F545B26ADD1}"/>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33A48BC-6DAB-492B-9895-80A4F890895E}" type="datetimeFigureOut">
              <a:rPr lang="en-NZ" smtClean="0"/>
              <a:t>12/09/2020</a:t>
            </a:fld>
            <a:endParaRPr lang="en-NZ"/>
          </a:p>
        </p:txBody>
      </p:sp>
      <p:sp>
        <p:nvSpPr>
          <p:cNvPr id="4" name="Footer Placeholder 3">
            <a:extLst>
              <a:ext uri="{FF2B5EF4-FFF2-40B4-BE49-F238E27FC236}">
                <a16:creationId xmlns:a16="http://schemas.microsoft.com/office/drawing/2014/main" id="{236AD3FD-1249-4F96-95DA-42021F24761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id="{7DEF3C28-0444-48CA-A066-92FF3686EF80}"/>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3F0EF5B-9752-4293-985A-072E80897B1B}" type="slidenum">
              <a:rPr lang="en-NZ" smtClean="0"/>
              <a:t>‹#›</a:t>
            </a:fld>
            <a:endParaRPr lang="en-NZ"/>
          </a:p>
        </p:txBody>
      </p:sp>
    </p:spTree>
    <p:extLst>
      <p:ext uri="{BB962C8B-B14F-4D97-AF65-F5344CB8AC3E}">
        <p14:creationId xmlns:p14="http://schemas.microsoft.com/office/powerpoint/2010/main" val="1713018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D26F56F-80ED-4E29-907C-54160115D75A}" type="datetimeFigureOut">
              <a:rPr lang="en-NZ" smtClean="0"/>
              <a:t>12/09/2020</a:t>
            </a:fld>
            <a:endParaRPr lang="en-NZ"/>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1C034FA-2EE4-4733-8EEC-5BAE326D3DEF}" type="slidenum">
              <a:rPr lang="en-NZ" smtClean="0"/>
              <a:t>‹#›</a:t>
            </a:fld>
            <a:endParaRPr lang="en-NZ"/>
          </a:p>
        </p:txBody>
      </p:sp>
    </p:spTree>
    <p:extLst>
      <p:ext uri="{BB962C8B-B14F-4D97-AF65-F5344CB8AC3E}">
        <p14:creationId xmlns:p14="http://schemas.microsoft.com/office/powerpoint/2010/main" val="1760798905"/>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1075334" rtl="0" eaLnBrk="1" fontAlgn="auto" latinLnBrk="0" hangingPunct="1">
              <a:lnSpc>
                <a:spcPct val="100000"/>
              </a:lnSpc>
              <a:spcBef>
                <a:spcPts val="0"/>
              </a:spcBef>
              <a:spcAft>
                <a:spcPts val="0"/>
              </a:spcAft>
              <a:buClrTx/>
              <a:buSzTx/>
              <a:buFontTx/>
              <a:buNone/>
              <a:tabLst/>
              <a:defRPr/>
            </a:pPr>
            <a:fld id="{C1C034FA-2EE4-4733-8EEC-5BAE326D3DEF}"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075334" rtl="0" eaLnBrk="1" fontAlgn="auto" latinLnBrk="0" hangingPunct="1">
                <a:lnSpc>
                  <a:spcPct val="100000"/>
                </a:lnSpc>
                <a:spcBef>
                  <a:spcPts val="0"/>
                </a:spcBef>
                <a:spcAft>
                  <a:spcPts val="0"/>
                </a:spcAft>
                <a:buClrTx/>
                <a:buSzTx/>
                <a:buFontTx/>
                <a:buNone/>
                <a:tabLst/>
                <a:defRPr/>
              </a:pPr>
              <a:t>1</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36895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sic_Title+Text_White">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0CCDE298-6742-46C6-B24B-F35F96204857}"/>
              </a:ext>
            </a:extLst>
          </p:cNvPr>
          <p:cNvSpPr>
            <a:spLocks noGrp="1"/>
          </p:cNvSpPr>
          <p:nvPr>
            <p:ph type="dt" sz="half" idx="2"/>
          </p:nvPr>
        </p:nvSpPr>
        <p:spPr>
          <a:xfrm>
            <a:off x="496729" y="9282543"/>
            <a:ext cx="3263741" cy="321479"/>
          </a:xfrm>
          <a:prstGeom prst="rect">
            <a:avLst/>
          </a:prstGeom>
        </p:spPr>
        <p:txBody>
          <a:bodyPr vert="horz" lIns="91440" tIns="45720" rIns="91440" bIns="45720" rtlCol="0" anchor="ctr"/>
          <a:lstStyle>
            <a:lvl1pPr algn="l">
              <a:defRPr sz="1200">
                <a:solidFill>
                  <a:schemeClr val="tx2"/>
                </a:solidFill>
                <a:latin typeface="Corbel" panose="020B0503020204020204" pitchFamily="34" charset="0"/>
              </a:defRPr>
            </a:lvl1pPr>
          </a:lstStyle>
          <a:p>
            <a:fld id="{4EAD3988-7ED8-432D-9850-AB9B28B653BC}" type="datetime1">
              <a:rPr lang="en-NZ" smtClean="0"/>
              <a:t>12/09/2020</a:t>
            </a:fld>
            <a:endParaRPr lang="en-NZ"/>
          </a:p>
        </p:txBody>
      </p:sp>
      <p:sp>
        <p:nvSpPr>
          <p:cNvPr id="7" name="Footer Placeholder 4">
            <a:extLst>
              <a:ext uri="{FF2B5EF4-FFF2-40B4-BE49-F238E27FC236}">
                <a16:creationId xmlns:a16="http://schemas.microsoft.com/office/drawing/2014/main" id="{3F894732-96BE-4963-ACD9-36D45CC22C6F}"/>
              </a:ext>
            </a:extLst>
          </p:cNvPr>
          <p:cNvSpPr>
            <a:spLocks noGrp="1"/>
          </p:cNvSpPr>
          <p:nvPr>
            <p:ph type="ftr" sz="quarter" idx="3"/>
          </p:nvPr>
        </p:nvSpPr>
        <p:spPr>
          <a:xfrm>
            <a:off x="4240530" y="9282543"/>
            <a:ext cx="4320540" cy="321479"/>
          </a:xfrm>
          <a:prstGeom prst="rect">
            <a:avLst/>
          </a:prstGeom>
        </p:spPr>
        <p:txBody>
          <a:bodyPr vert="horz" lIns="91440" tIns="45720" rIns="91440" bIns="45720" rtlCol="0" anchor="ctr"/>
          <a:lstStyle>
            <a:lvl1pPr algn="ctr">
              <a:defRPr sz="1200">
                <a:solidFill>
                  <a:schemeClr val="tx2"/>
                </a:solidFill>
                <a:latin typeface="Corbel" panose="020B0503020204020204" pitchFamily="34" charset="0"/>
              </a:defRPr>
            </a:lvl1pPr>
          </a:lstStyle>
          <a:p>
            <a:r>
              <a:rPr lang="en-NZ"/>
              <a:t>Version 0.1</a:t>
            </a:r>
          </a:p>
        </p:txBody>
      </p:sp>
      <p:sp>
        <p:nvSpPr>
          <p:cNvPr id="8" name="Slide Number Placeholder 5">
            <a:extLst>
              <a:ext uri="{FF2B5EF4-FFF2-40B4-BE49-F238E27FC236}">
                <a16:creationId xmlns:a16="http://schemas.microsoft.com/office/drawing/2014/main" id="{D20EF809-41C1-437F-8281-1D1E8289D9AE}"/>
              </a:ext>
            </a:extLst>
          </p:cNvPr>
          <p:cNvSpPr>
            <a:spLocks noGrp="1"/>
          </p:cNvSpPr>
          <p:nvPr>
            <p:ph type="sldNum" sz="quarter" idx="4"/>
          </p:nvPr>
        </p:nvSpPr>
        <p:spPr>
          <a:xfrm>
            <a:off x="9041130" y="9282543"/>
            <a:ext cx="3260408" cy="321479"/>
          </a:xfrm>
          <a:prstGeom prst="rect">
            <a:avLst/>
          </a:prstGeom>
        </p:spPr>
        <p:txBody>
          <a:bodyPr vert="horz" lIns="91440" tIns="45720" rIns="91440" bIns="45720" rtlCol="0" anchor="ctr"/>
          <a:lstStyle>
            <a:lvl1pPr algn="r">
              <a:defRPr sz="1200">
                <a:solidFill>
                  <a:schemeClr val="tx2"/>
                </a:solidFill>
                <a:latin typeface="Corbel" panose="020B0503020204020204" pitchFamily="34" charset="0"/>
              </a:defRPr>
            </a:lvl1pPr>
          </a:lstStyle>
          <a:p>
            <a:r>
              <a:rPr lang="en-NZ"/>
              <a:t> Page </a:t>
            </a:r>
            <a:fld id="{312FDB28-1CCE-4946-8659-3337456974C6}" type="slidenum">
              <a:rPr lang="en-NZ" smtClean="0"/>
              <a:pPr/>
              <a:t>‹#›</a:t>
            </a:fld>
            <a:endParaRPr lang="en-NZ"/>
          </a:p>
        </p:txBody>
      </p:sp>
      <p:pic>
        <p:nvPicPr>
          <p:cNvPr id="9" name="Picture 8">
            <a:extLst>
              <a:ext uri="{FF2B5EF4-FFF2-40B4-BE49-F238E27FC236}">
                <a16:creationId xmlns:a16="http://schemas.microsoft.com/office/drawing/2014/main" id="{BC9947C4-9E49-4A54-8955-2E5F9C3829B2}"/>
              </a:ext>
            </a:extLst>
          </p:cNvPr>
          <p:cNvPicPr/>
          <p:nvPr userDrawn="1"/>
        </p:nvPicPr>
        <p:blipFill rotWithShape="1">
          <a:blip r:embed="rId2">
            <a:extLst>
              <a:ext uri="{28A0092B-C50C-407E-A947-70E740481C1C}">
                <a14:useLocalDpi xmlns:a14="http://schemas.microsoft.com/office/drawing/2010/main" val="0"/>
              </a:ext>
            </a:extLst>
          </a:blip>
          <a:srcRect r="5344" b="7144"/>
          <a:stretch/>
        </p:blipFill>
        <p:spPr bwMode="auto">
          <a:xfrm>
            <a:off x="0" y="8573"/>
            <a:ext cx="1385455" cy="582554"/>
          </a:xfrm>
          <a:prstGeom prst="rect">
            <a:avLst/>
          </a:prstGeom>
          <a:noFill/>
          <a:ln>
            <a:noFill/>
          </a:ln>
        </p:spPr>
      </p:pic>
      <p:pic>
        <p:nvPicPr>
          <p:cNvPr id="4" name="Picture 3">
            <a:extLst>
              <a:ext uri="{FF2B5EF4-FFF2-40B4-BE49-F238E27FC236}">
                <a16:creationId xmlns:a16="http://schemas.microsoft.com/office/drawing/2014/main" id="{88A90AAF-78DB-4AE4-938C-F86E403967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61655" y="191134"/>
            <a:ext cx="829392" cy="276464"/>
          </a:xfrm>
          <a:prstGeom prst="rect">
            <a:avLst/>
          </a:prstGeom>
        </p:spPr>
      </p:pic>
      <p:sp>
        <p:nvSpPr>
          <p:cNvPr id="13" name="Title Placeholder 1">
            <a:extLst>
              <a:ext uri="{FF2B5EF4-FFF2-40B4-BE49-F238E27FC236}">
                <a16:creationId xmlns:a16="http://schemas.microsoft.com/office/drawing/2014/main" id="{4340FDA2-39FA-4F36-93BC-7FA605FF4C0E}"/>
              </a:ext>
            </a:extLst>
          </p:cNvPr>
          <p:cNvSpPr>
            <a:spLocks noGrp="1"/>
          </p:cNvSpPr>
          <p:nvPr>
            <p:ph type="title"/>
          </p:nvPr>
        </p:nvSpPr>
        <p:spPr>
          <a:xfrm>
            <a:off x="2487237" y="79765"/>
            <a:ext cx="10231236" cy="440169"/>
          </a:xfrm>
          <a:prstGeom prst="rect">
            <a:avLst/>
          </a:prstGeom>
        </p:spPr>
        <p:txBody>
          <a:bodyPr vert="horz" lIns="91440" tIns="45720" rIns="91440" bIns="45720" rtlCol="0" anchor="ctr">
            <a:noAutofit/>
          </a:bodyPr>
          <a:lstStyle>
            <a:lvl1pPr>
              <a:defRPr sz="2800">
                <a:latin typeface="Corbel" panose="020B0503020204020204" pitchFamily="34" charset="0"/>
              </a:defRPr>
            </a:lvl1pPr>
          </a:lstStyle>
          <a:p>
            <a:pPr lvl="0" defTabSz="914400"/>
            <a:endParaRPr lang="en-US"/>
          </a:p>
        </p:txBody>
      </p:sp>
    </p:spTree>
    <p:extLst>
      <p:ext uri="{BB962C8B-B14F-4D97-AF65-F5344CB8AC3E}">
        <p14:creationId xmlns:p14="http://schemas.microsoft.com/office/powerpoint/2010/main" val="106649282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90A257-C4B8-D94A-B4EE-71E0F9165445}"/>
              </a:ext>
            </a:extLst>
          </p:cNvPr>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pPr lvl="0" defTabSz="914400"/>
            <a:r>
              <a:rPr lang="en-GB"/>
              <a:t>Click to edit Master title style</a:t>
            </a:r>
            <a:endParaRPr lang="en-US"/>
          </a:p>
        </p:txBody>
      </p:sp>
      <p:sp>
        <p:nvSpPr>
          <p:cNvPr id="3" name="Text Placeholder 2">
            <a:extLst>
              <a:ext uri="{FF2B5EF4-FFF2-40B4-BE49-F238E27FC236}">
                <a16:creationId xmlns:a16="http://schemas.microsoft.com/office/drawing/2014/main" id="{8E4F2044-34BA-C545-8142-D2AF07671969}"/>
              </a:ext>
            </a:extLst>
          </p:cNvPr>
          <p:cNvSpPr>
            <a:spLocks noGrp="1"/>
          </p:cNvSpPr>
          <p:nvPr>
            <p:ph type="body" idx="1"/>
          </p:nvPr>
        </p:nvSpPr>
        <p:spPr>
          <a:xfrm>
            <a:off x="880110" y="2555875"/>
            <a:ext cx="11041380" cy="609187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641423-9D23-4B27-B1F2-23E6DE74E1F0}"/>
              </a:ext>
            </a:extLst>
          </p:cNvPr>
          <p:cNvSpPr>
            <a:spLocks noGrp="1"/>
          </p:cNvSpPr>
          <p:nvPr>
            <p:ph type="dt" sz="half" idx="2"/>
          </p:nvPr>
        </p:nvSpPr>
        <p:spPr>
          <a:xfrm>
            <a:off x="496729" y="8898891"/>
            <a:ext cx="3263741" cy="511175"/>
          </a:xfrm>
          <a:prstGeom prst="rect">
            <a:avLst/>
          </a:prstGeom>
        </p:spPr>
        <p:txBody>
          <a:bodyPr vert="horz" lIns="91440" tIns="45720" rIns="91440" bIns="45720" rtlCol="0" anchor="ctr"/>
          <a:lstStyle>
            <a:lvl1pPr algn="l">
              <a:defRPr sz="1200">
                <a:solidFill>
                  <a:schemeClr val="tx2"/>
                </a:solidFill>
                <a:latin typeface="Corbel" panose="020B0503020204020204" pitchFamily="34" charset="0"/>
              </a:defRPr>
            </a:lvl1pPr>
          </a:lstStyle>
          <a:p>
            <a:fld id="{6F8CA570-D96B-4402-8E8F-8FA55129C273}" type="datetime1">
              <a:rPr lang="en-NZ" smtClean="0"/>
              <a:t>12/09/2020</a:t>
            </a:fld>
            <a:endParaRPr lang="en-NZ"/>
          </a:p>
        </p:txBody>
      </p:sp>
      <p:sp>
        <p:nvSpPr>
          <p:cNvPr id="5" name="Footer Placeholder 4">
            <a:extLst>
              <a:ext uri="{FF2B5EF4-FFF2-40B4-BE49-F238E27FC236}">
                <a16:creationId xmlns:a16="http://schemas.microsoft.com/office/drawing/2014/main" id="{C41C2125-B4DA-4190-AD35-265AFE030035}"/>
              </a:ext>
            </a:extLst>
          </p:cNvPr>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00">
                <a:solidFill>
                  <a:schemeClr val="tx2"/>
                </a:solidFill>
                <a:latin typeface="IM FELL English" panose="02000000000000000000" pitchFamily="2" charset="0"/>
              </a:defRPr>
            </a:lvl1pPr>
          </a:lstStyle>
          <a:p>
            <a:r>
              <a:rPr lang="en-NZ"/>
              <a:t>Version 0.1</a:t>
            </a:r>
          </a:p>
        </p:txBody>
      </p:sp>
      <p:sp>
        <p:nvSpPr>
          <p:cNvPr id="6" name="Slide Number Placeholder 5">
            <a:extLst>
              <a:ext uri="{FF2B5EF4-FFF2-40B4-BE49-F238E27FC236}">
                <a16:creationId xmlns:a16="http://schemas.microsoft.com/office/drawing/2014/main" id="{928C2434-FB5A-4EA0-B0A4-3B85A1104D65}"/>
              </a:ext>
            </a:extLst>
          </p:cNvPr>
          <p:cNvSpPr>
            <a:spLocks noGrp="1"/>
          </p:cNvSpPr>
          <p:nvPr>
            <p:ph type="sldNum" sz="quarter" idx="4"/>
          </p:nvPr>
        </p:nvSpPr>
        <p:spPr>
          <a:xfrm>
            <a:off x="9041130" y="8898891"/>
            <a:ext cx="3260408" cy="511175"/>
          </a:xfrm>
          <a:prstGeom prst="rect">
            <a:avLst/>
          </a:prstGeom>
        </p:spPr>
        <p:txBody>
          <a:bodyPr vert="horz" lIns="91440" tIns="45720" rIns="91440" bIns="45720" rtlCol="0" anchor="ctr"/>
          <a:lstStyle>
            <a:lvl1pPr algn="r">
              <a:defRPr sz="1200">
                <a:solidFill>
                  <a:schemeClr val="tx2"/>
                </a:solidFill>
                <a:latin typeface="Corbel" panose="020B0503020204020204" pitchFamily="34" charset="0"/>
              </a:defRPr>
            </a:lvl1pPr>
          </a:lstStyle>
          <a:p>
            <a:r>
              <a:rPr lang="en-NZ"/>
              <a:t> Page </a:t>
            </a:r>
            <a:fld id="{312FDB28-1CCE-4946-8659-3337456974C6}" type="slidenum">
              <a:rPr lang="en-NZ" smtClean="0"/>
              <a:pPr/>
              <a:t>‹#›</a:t>
            </a:fld>
            <a:endParaRPr lang="en-NZ"/>
          </a:p>
        </p:txBody>
      </p:sp>
    </p:spTree>
    <p:extLst>
      <p:ext uri="{BB962C8B-B14F-4D97-AF65-F5344CB8AC3E}">
        <p14:creationId xmlns:p14="http://schemas.microsoft.com/office/powerpoint/2010/main" val="1646601638"/>
      </p:ext>
    </p:extLst>
  </p:cSld>
  <p:clrMap bg1="lt1" tx1="dk1" bg2="lt2" tx2="dk2" accent1="accent1" accent2="accent2" accent3="accent3" accent4="accent4" accent5="accent5" accent6="accent6" hlink="hlink" folHlink="folHlink"/>
  <p:sldLayoutIdLst>
    <p:sldLayoutId id="2147483724" r:id="rId1"/>
  </p:sldLayoutIdLst>
  <p:hf hdr="0"/>
  <p:txStyles>
    <p:titleStyle>
      <a:lvl1pPr algn="l" defTabSz="914377" rtl="0" eaLnBrk="1" latinLnBrk="0" hangingPunct="1">
        <a:lnSpc>
          <a:spcPct val="90000"/>
        </a:lnSpc>
        <a:spcBef>
          <a:spcPct val="0"/>
        </a:spcBef>
        <a:buNone/>
        <a:defRPr lang="en-US" sz="4400" b="1" i="0" kern="1200">
          <a:solidFill>
            <a:schemeClr val="tx2"/>
          </a:solidFill>
          <a:latin typeface="IM FELL English PRO" panose="02000000000000000000" pitchFamily="50"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b="0" i="0" kern="1200">
          <a:solidFill>
            <a:schemeClr val="tx2"/>
          </a:solidFill>
          <a:latin typeface="Corbel" panose="020B0503020204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b="0" i="0" kern="1200">
          <a:solidFill>
            <a:schemeClr val="tx2"/>
          </a:solidFill>
          <a:latin typeface="Corbel" panose="020B0503020204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b="0" i="0" kern="1200">
          <a:solidFill>
            <a:schemeClr val="tx2"/>
          </a:solidFill>
          <a:latin typeface="Corbel" panose="020B0503020204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b="0" i="0" kern="1200">
          <a:solidFill>
            <a:schemeClr val="tx2"/>
          </a:solidFill>
          <a:latin typeface="Corbel" panose="020B0503020204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b="0" i="0" kern="1200">
          <a:solidFill>
            <a:schemeClr val="tx2"/>
          </a:solidFill>
          <a:latin typeface="Corbel" panose="020B0503020204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F604CC5-A7C8-4FA9-956B-09636C83AC88}"/>
              </a:ext>
            </a:extLst>
          </p:cNvPr>
          <p:cNvSpPr txBox="1"/>
          <p:nvPr/>
        </p:nvSpPr>
        <p:spPr>
          <a:xfrm>
            <a:off x="320092" y="5051554"/>
            <a:ext cx="12225867" cy="3754874"/>
          </a:xfrm>
          <a:prstGeom prst="rect">
            <a:avLst/>
          </a:prstGeom>
          <a:noFill/>
        </p:spPr>
        <p:txBody>
          <a:bodyPr wrap="square">
            <a:spAutoFit/>
          </a:bodyPr>
          <a:lstStyle/>
          <a:p>
            <a:pPr marL="342900" marR="0" lvl="0" indent="-342900" algn="l" defTabSz="1075334" rtl="0" eaLnBrk="1" fontAlgn="auto" latinLnBrk="0" hangingPunct="1">
              <a:lnSpc>
                <a:spcPct val="100000"/>
              </a:lnSpc>
              <a:spcBef>
                <a:spcPts val="0"/>
              </a:spcBef>
              <a:spcAft>
                <a:spcPts val="0"/>
              </a:spcAft>
              <a:buClrTx/>
              <a:buSzTx/>
              <a:buFont typeface="+mj-lt"/>
              <a:buAutoNum type="arabicPeriod" startAt="8"/>
              <a:tabLst/>
              <a:defRPr/>
            </a:pP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For the </a:t>
            </a:r>
            <a:r>
              <a:rPr kumimoji="0" lang="en-US" sz="1400" b="0" i="0" u="sng" strike="noStrike" kern="1200" cap="none" spc="0" normalizeH="0" baseline="0" noProof="0" dirty="0">
                <a:ln>
                  <a:noFill/>
                </a:ln>
                <a:solidFill>
                  <a:prstClr val="black"/>
                </a:solidFill>
                <a:effectLst/>
                <a:uLnTx/>
                <a:uFillTx/>
                <a:latin typeface="Corbel" panose="020B0503020204020204" pitchFamily="34" charset="0"/>
              </a:rPr>
              <a:t>Costs summary section </a:t>
            </a: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in the Business Case template, refer to columns M – R in the </a:t>
            </a:r>
            <a:r>
              <a:rPr kumimoji="0" lang="en-US" sz="1400" b="1" i="0" u="none" strike="noStrike" kern="1200" cap="none" spc="0" normalizeH="0" baseline="0" noProof="0" dirty="0">
                <a:ln>
                  <a:noFill/>
                </a:ln>
                <a:solidFill>
                  <a:prstClr val="black"/>
                </a:solidFill>
                <a:effectLst/>
                <a:uLnTx/>
                <a:uFillTx/>
                <a:latin typeface="Corbel" panose="020B0503020204020204" pitchFamily="34" charset="0"/>
              </a:rPr>
              <a:t>‘Control Panel and Dashboard’ </a:t>
            </a: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tab in the PPM Benefits Calculator. </a:t>
            </a: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Enter the amount from N14 into the Nonsuch PPM Rapid Implementation box in the Business Case. If you are capitalizing any internal resource, enter the cost for this into the ‘Internal Resource’ box. Total these amounts and enter them into the Business Case. </a:t>
            </a: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For the Opex costs – enter the amount from R10 into the ‘Licences’ box. Enter the amount from N19 into the ‘Operational Support’ box. If you intend to have additional training through-out ‘year 1’, add a row under Opex and transfer this amount from cell N16. Total these amounts and enter in the box. </a:t>
            </a:r>
            <a:b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br>
            <a:endParaRPr kumimoji="0" lang="en-US" sz="1400" b="0" i="0" u="none" strike="noStrike" kern="1200" cap="none" spc="0" normalizeH="0" baseline="0" noProof="0" dirty="0">
              <a:ln>
                <a:noFill/>
              </a:ln>
              <a:solidFill>
                <a:prstClr val="black"/>
              </a:solidFill>
              <a:effectLst/>
              <a:uLnTx/>
              <a:uFillTx/>
              <a:latin typeface="Corbel" panose="020B0503020204020204" pitchFamily="34" charset="0"/>
            </a:endParaRPr>
          </a:p>
          <a:p>
            <a:pPr marL="342900" marR="0" lvl="0" indent="-342900" algn="l" defTabSz="1075334" rtl="0" eaLnBrk="1" fontAlgn="auto" latinLnBrk="0" hangingPunct="1">
              <a:lnSpc>
                <a:spcPct val="100000"/>
              </a:lnSpc>
              <a:spcBef>
                <a:spcPts val="0"/>
              </a:spcBef>
              <a:spcAft>
                <a:spcPts val="0"/>
              </a:spcAft>
              <a:buClrTx/>
              <a:buSzTx/>
              <a:buFont typeface="+mj-lt"/>
              <a:buAutoNum type="arabicPeriod" startAt="7"/>
              <a:tabLst/>
              <a:defRPr/>
            </a:pP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For the ROI calculation – refer to cell N23 in the </a:t>
            </a:r>
            <a:r>
              <a:rPr kumimoji="0" lang="en-US" sz="1400" b="1" i="0" u="none" strike="noStrike" kern="1200" cap="none" spc="0" normalizeH="0" baseline="0" noProof="0" dirty="0">
                <a:ln>
                  <a:noFill/>
                </a:ln>
                <a:solidFill>
                  <a:prstClr val="black"/>
                </a:solidFill>
                <a:effectLst/>
                <a:uLnTx/>
                <a:uFillTx/>
                <a:latin typeface="Corbel" panose="020B0503020204020204" pitchFamily="34" charset="0"/>
              </a:rPr>
              <a:t>‘Control Panel and Dashboard’</a:t>
            </a: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 tab. Decide how many years you want to run the analysis for and enter this in N23. Decide which analysis you will add to the BA – 3PE, 1%, 2% or 4% cost savings benefits and transfer the corresponding ROI amount to the ROI box in the Business Case template. Add in factors chosen  in the ‘notes’ box in the BCoaP, under the ROI amount. </a:t>
            </a:r>
            <a:endParaRPr lang="en-NZ" dirty="0">
              <a:latin typeface="Corbel" panose="020B0503020204020204" pitchFamily="34" charset="0"/>
            </a:endParaRPr>
          </a:p>
        </p:txBody>
      </p:sp>
      <p:sp>
        <p:nvSpPr>
          <p:cNvPr id="2" name="Date Placeholder 1">
            <a:extLst>
              <a:ext uri="{FF2B5EF4-FFF2-40B4-BE49-F238E27FC236}">
                <a16:creationId xmlns:a16="http://schemas.microsoft.com/office/drawing/2014/main" id="{B4E00B63-B888-4AED-8A9C-8D781A27B482}"/>
              </a:ext>
            </a:extLst>
          </p:cNvPr>
          <p:cNvSpPr>
            <a:spLocks noGrp="1"/>
          </p:cNvSpPr>
          <p:nvPr>
            <p:ph type="dt" sz="half" idx="2"/>
          </p:nvPr>
        </p:nvSpPr>
        <p:spPr/>
        <p:txBody>
          <a:bodyPr/>
          <a:lstStyle/>
          <a:p>
            <a:pPr marL="0" marR="0" lvl="0" indent="0" algn="l" defTabSz="1075334" rtl="0" eaLnBrk="1" fontAlgn="auto" latinLnBrk="0" hangingPunct="1">
              <a:lnSpc>
                <a:spcPct val="100000"/>
              </a:lnSpc>
              <a:spcBef>
                <a:spcPts val="0"/>
              </a:spcBef>
              <a:spcAft>
                <a:spcPts val="0"/>
              </a:spcAft>
              <a:buClrTx/>
              <a:buSzTx/>
              <a:buFontTx/>
              <a:buNone/>
              <a:tabLst/>
              <a:defRPr/>
            </a:pPr>
            <a:fld id="{4EAD3988-7ED8-432D-9850-AB9B28B653BC}" type="datetime1">
              <a:rPr kumimoji="0" lang="en-NZ" sz="1200" b="0" i="0" u="none" strike="noStrike" kern="1200" cap="none" spc="0" normalizeH="0" baseline="0" noProof="0" smtClean="0">
                <a:ln>
                  <a:noFill/>
                </a:ln>
                <a:solidFill>
                  <a:srgbClr val="3F4147"/>
                </a:solidFill>
                <a:effectLst/>
                <a:uLnTx/>
                <a:uFillTx/>
                <a:latin typeface="Corbel" panose="020B0503020204020204" pitchFamily="34" charset="0"/>
                <a:ea typeface="+mn-ea"/>
                <a:cs typeface="+mn-cs"/>
              </a:rPr>
              <a:pPr marL="0" marR="0" lvl="0" indent="0" algn="l" defTabSz="1075334" rtl="0" eaLnBrk="1" fontAlgn="auto" latinLnBrk="0" hangingPunct="1">
                <a:lnSpc>
                  <a:spcPct val="100000"/>
                </a:lnSpc>
                <a:spcBef>
                  <a:spcPts val="0"/>
                </a:spcBef>
                <a:spcAft>
                  <a:spcPts val="0"/>
                </a:spcAft>
                <a:buClrTx/>
                <a:buSzTx/>
                <a:buFontTx/>
                <a:buNone/>
                <a:tabLst/>
                <a:defRPr/>
              </a:pPr>
              <a:t>12/09/2020</a:t>
            </a:fld>
            <a:endParaRPr kumimoji="0" lang="en-NZ" sz="1200" b="0" i="0" u="none" strike="noStrike" kern="1200" cap="none" spc="0" normalizeH="0" baseline="0" noProof="0">
              <a:ln>
                <a:noFill/>
              </a:ln>
              <a:solidFill>
                <a:srgbClr val="3F4147"/>
              </a:solidFill>
              <a:effectLst/>
              <a:uLnTx/>
              <a:uFillTx/>
              <a:latin typeface="Corbel" panose="020B0503020204020204" pitchFamily="34" charset="0"/>
              <a:ea typeface="+mn-ea"/>
              <a:cs typeface="+mn-cs"/>
            </a:endParaRPr>
          </a:p>
        </p:txBody>
      </p:sp>
      <p:sp>
        <p:nvSpPr>
          <p:cNvPr id="3" name="Footer Placeholder 2">
            <a:extLst>
              <a:ext uri="{FF2B5EF4-FFF2-40B4-BE49-F238E27FC236}">
                <a16:creationId xmlns:a16="http://schemas.microsoft.com/office/drawing/2014/main" id="{B3794DBE-0566-4329-A1DB-5FB7A58D2F8E}"/>
              </a:ext>
            </a:extLst>
          </p:cNvPr>
          <p:cNvSpPr>
            <a:spLocks noGrp="1"/>
          </p:cNvSpPr>
          <p:nvPr>
            <p:ph type="ftr" sz="quarter" idx="3"/>
          </p:nvPr>
        </p:nvSpPr>
        <p:spPr/>
        <p:txBody>
          <a:bodyPr/>
          <a:lstStyle/>
          <a:p>
            <a:pPr marL="0" marR="0" lvl="0" indent="0" algn="ctr" defTabSz="1075334"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srgbClr val="3F4147"/>
                </a:solidFill>
                <a:effectLst/>
                <a:uLnTx/>
                <a:uFillTx/>
                <a:latin typeface="Corbel" panose="020B0503020204020204" pitchFamily="34" charset="0"/>
                <a:ea typeface="+mn-ea"/>
                <a:cs typeface="+mn-cs"/>
              </a:rPr>
              <a:t>Version </a:t>
            </a:r>
            <a:r>
              <a:rPr lang="en-NZ" dirty="0">
                <a:solidFill>
                  <a:srgbClr val="3F4147"/>
                </a:solidFill>
              </a:rPr>
              <a:t>1.0 – September 2020</a:t>
            </a:r>
            <a:endParaRPr kumimoji="0" lang="en-NZ" sz="1200" b="0" i="0" u="none" strike="noStrike" kern="1200" cap="none" spc="0" normalizeH="0" baseline="0" noProof="0" dirty="0">
              <a:ln>
                <a:noFill/>
              </a:ln>
              <a:solidFill>
                <a:srgbClr val="3F4147"/>
              </a:solidFill>
              <a:effectLst/>
              <a:uLnTx/>
              <a:uFillTx/>
              <a:latin typeface="Corbel" panose="020B0503020204020204" pitchFamily="34" charset="0"/>
              <a:ea typeface="+mn-ea"/>
              <a:cs typeface="+mn-cs"/>
            </a:endParaRPr>
          </a:p>
        </p:txBody>
      </p:sp>
      <p:sp>
        <p:nvSpPr>
          <p:cNvPr id="4" name="Slide Number Placeholder 3">
            <a:extLst>
              <a:ext uri="{FF2B5EF4-FFF2-40B4-BE49-F238E27FC236}">
                <a16:creationId xmlns:a16="http://schemas.microsoft.com/office/drawing/2014/main" id="{E4618FC8-CC39-4BD9-9948-71A65275B462}"/>
              </a:ext>
            </a:extLst>
          </p:cNvPr>
          <p:cNvSpPr>
            <a:spLocks noGrp="1"/>
          </p:cNvSpPr>
          <p:nvPr>
            <p:ph type="sldNum" sz="quarter" idx="4"/>
          </p:nvPr>
        </p:nvSpPr>
        <p:spPr/>
        <p:txBody>
          <a:bodyPr/>
          <a:lstStyle/>
          <a:p>
            <a:pPr marL="0" marR="0" lvl="0" indent="0" algn="r" defTabSz="1075334"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a:ln>
                  <a:noFill/>
                </a:ln>
                <a:solidFill>
                  <a:srgbClr val="3F4147"/>
                </a:solidFill>
                <a:effectLst/>
                <a:uLnTx/>
                <a:uFillTx/>
                <a:latin typeface="Corbel" panose="020B0503020204020204" pitchFamily="34" charset="0"/>
                <a:ea typeface="+mn-ea"/>
                <a:cs typeface="+mn-cs"/>
              </a:rPr>
              <a:t> Page </a:t>
            </a:r>
            <a:fld id="{312FDB28-1CCE-4946-8659-3337456974C6}" type="slidenum">
              <a:rPr kumimoji="0" lang="en-NZ" sz="1200" b="0" i="0" u="none" strike="noStrike" kern="1200" cap="none" spc="0" normalizeH="0" baseline="0" noProof="0" smtClean="0">
                <a:ln>
                  <a:noFill/>
                </a:ln>
                <a:solidFill>
                  <a:srgbClr val="3F4147"/>
                </a:solidFill>
                <a:effectLst/>
                <a:uLnTx/>
                <a:uFillTx/>
                <a:latin typeface="Corbel" panose="020B0503020204020204" pitchFamily="34" charset="0"/>
                <a:ea typeface="+mn-ea"/>
                <a:cs typeface="+mn-cs"/>
              </a:rPr>
              <a:pPr marL="0" marR="0" lvl="0" indent="0" algn="r" defTabSz="1075334" rtl="0" eaLnBrk="1" fontAlgn="auto" latinLnBrk="0" hangingPunct="1">
                <a:lnSpc>
                  <a:spcPct val="100000"/>
                </a:lnSpc>
                <a:spcBef>
                  <a:spcPts val="0"/>
                </a:spcBef>
                <a:spcAft>
                  <a:spcPts val="0"/>
                </a:spcAft>
                <a:buClrTx/>
                <a:buSzTx/>
                <a:buFontTx/>
                <a:buNone/>
                <a:tabLst/>
                <a:defRPr/>
              </a:pPr>
              <a:t>1</a:t>
            </a:fld>
            <a:endParaRPr kumimoji="0" lang="en-NZ" sz="1200" b="0" i="0" u="none" strike="noStrike" kern="1200" cap="none" spc="0" normalizeH="0" baseline="0" noProof="0">
              <a:ln>
                <a:noFill/>
              </a:ln>
              <a:solidFill>
                <a:srgbClr val="3F4147"/>
              </a:solidFill>
              <a:effectLst/>
              <a:uLnTx/>
              <a:uFillTx/>
              <a:latin typeface="Corbel" panose="020B0503020204020204" pitchFamily="34" charset="0"/>
              <a:ea typeface="+mn-ea"/>
              <a:cs typeface="+mn-cs"/>
            </a:endParaRPr>
          </a:p>
        </p:txBody>
      </p:sp>
      <p:sp>
        <p:nvSpPr>
          <p:cNvPr id="5" name="Title 4">
            <a:extLst>
              <a:ext uri="{FF2B5EF4-FFF2-40B4-BE49-F238E27FC236}">
                <a16:creationId xmlns:a16="http://schemas.microsoft.com/office/drawing/2014/main" id="{61071759-6F9E-40C3-BB3C-772577BF3A46}"/>
              </a:ext>
            </a:extLst>
          </p:cNvPr>
          <p:cNvSpPr>
            <a:spLocks noGrp="1"/>
          </p:cNvSpPr>
          <p:nvPr>
            <p:ph type="title"/>
          </p:nvPr>
        </p:nvSpPr>
        <p:spPr/>
        <p:txBody>
          <a:bodyPr/>
          <a:lstStyle/>
          <a:p>
            <a:r>
              <a:rPr lang="en-NZ" dirty="0"/>
              <a:t>Instructions for the PPM Benefits Calculator workbook</a:t>
            </a:r>
          </a:p>
        </p:txBody>
      </p:sp>
      <p:sp>
        <p:nvSpPr>
          <p:cNvPr id="6" name="TextBox 5">
            <a:extLst>
              <a:ext uri="{FF2B5EF4-FFF2-40B4-BE49-F238E27FC236}">
                <a16:creationId xmlns:a16="http://schemas.microsoft.com/office/drawing/2014/main" id="{D9CB8D45-D685-44BA-A38A-9B19D45EA76A}"/>
              </a:ext>
            </a:extLst>
          </p:cNvPr>
          <p:cNvSpPr txBox="1"/>
          <p:nvPr/>
        </p:nvSpPr>
        <p:spPr>
          <a:xfrm>
            <a:off x="320093" y="693173"/>
            <a:ext cx="12225867" cy="3754874"/>
          </a:xfrm>
          <a:prstGeom prst="rect">
            <a:avLst/>
          </a:prstGeom>
          <a:noFill/>
        </p:spPr>
        <p:txBody>
          <a:bodyPr wrap="square" rtlCol="0">
            <a:spAutoFit/>
          </a:bodyPr>
          <a:lstStyle/>
          <a:p>
            <a:pPr marL="0" marR="0" lvl="0" indent="0" algn="l" defTabSz="1075334"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black"/>
                </a:solidFill>
                <a:effectLst/>
                <a:uLnTx/>
                <a:uFillTx/>
                <a:latin typeface="Corbel" panose="020B0503020204020204" pitchFamily="34" charset="0"/>
              </a:rPr>
              <a:t>These instructions are for completing the ‘PPM Benefits Calculator’ excel workbook</a:t>
            </a:r>
          </a:p>
          <a:p>
            <a:pPr marL="0" marR="0" lvl="0" indent="0" algn="l" defTabSz="1075334" rtl="0" eaLnBrk="1" fontAlgn="auto" latinLnBrk="0" hangingPunct="1">
              <a:lnSpc>
                <a:spcPct val="100000"/>
              </a:lnSpc>
              <a:spcBef>
                <a:spcPts val="0"/>
              </a:spcBef>
              <a:spcAft>
                <a:spcPts val="0"/>
              </a:spcAft>
              <a:buClrTx/>
              <a:buSzTx/>
              <a:buFontTx/>
              <a:buNone/>
              <a:tabLst/>
              <a:defRPr/>
            </a:pPr>
            <a:endParaRPr kumimoji="0" lang="en-NZ" sz="1400" b="1" i="0" u="none" strike="noStrike" kern="1200" cap="none" spc="0" normalizeH="0" baseline="0" noProof="0" dirty="0">
              <a:ln>
                <a:noFill/>
              </a:ln>
              <a:solidFill>
                <a:prstClr val="black"/>
              </a:solidFill>
              <a:effectLst/>
              <a:uLnTx/>
              <a:uFillTx/>
              <a:latin typeface="Corbel" panose="020B0503020204020204" pitchFamily="34" charset="0"/>
            </a:endParaRPr>
          </a:p>
          <a:p>
            <a:pPr marL="0" marR="0" lvl="0" indent="0" algn="l" defTabSz="1075334"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black"/>
                </a:solidFill>
                <a:effectLst/>
                <a:uLnTx/>
                <a:uFillTx/>
                <a:latin typeface="Corbel" panose="020B0503020204020204" pitchFamily="34" charset="0"/>
              </a:rPr>
              <a:t>Within the ‘Control Panel and Dashboard’ tab:</a:t>
            </a:r>
          </a:p>
          <a:p>
            <a:pPr marL="342900" marR="0" lvl="0" indent="-342900" algn="l" defTabSz="1075334" rtl="0" eaLnBrk="1" fontAlgn="auto" latinLnBrk="0" hangingPunct="1">
              <a:lnSpc>
                <a:spcPct val="100000"/>
              </a:lnSpc>
              <a:spcBef>
                <a:spcPts val="0"/>
              </a:spcBef>
              <a:spcAft>
                <a:spcPts val="0"/>
              </a:spcAft>
              <a:buClrTx/>
              <a:buSzTx/>
              <a:buFont typeface="+mj-lt"/>
              <a:buAutoNum type="arabicPeriod"/>
              <a:tabLst/>
              <a:defRPr/>
            </a:pPr>
            <a:r>
              <a:rPr kumimoji="0" lang="en-NZ" sz="1400" b="0" i="0" u="none" strike="noStrike" kern="1200" cap="none" spc="0" normalizeH="0" baseline="0" noProof="0" dirty="0">
                <a:ln>
                  <a:noFill/>
                </a:ln>
                <a:solidFill>
                  <a:prstClr val="black"/>
                </a:solidFill>
                <a:effectLst/>
                <a:uLnTx/>
                <a:uFillTx/>
                <a:latin typeface="Corbel" panose="020B0503020204020204" pitchFamily="34" charset="0"/>
              </a:rPr>
              <a:t>Complete ‘Assumptions’ in columns A and B – fill in all of the green boxes up to row 25. Do not type over the read fields</a:t>
            </a:r>
          </a:p>
          <a:p>
            <a:pPr marL="342900" marR="0" lvl="0" indent="-342900" algn="l" defTabSz="1075334" rtl="0" eaLnBrk="1" fontAlgn="auto" latinLnBrk="0" hangingPunct="1">
              <a:lnSpc>
                <a:spcPct val="100000"/>
              </a:lnSpc>
              <a:spcBef>
                <a:spcPts val="0"/>
              </a:spcBef>
              <a:spcAft>
                <a:spcPts val="0"/>
              </a:spcAft>
              <a:buClrTx/>
              <a:buSzTx/>
              <a:buFont typeface="+mj-lt"/>
              <a:buAutoNum type="arabicPeriod"/>
              <a:tabLst/>
              <a:defRPr/>
            </a:pPr>
            <a:r>
              <a:rPr kumimoji="0" lang="en-NZ" sz="1400" b="0" i="0" u="none" strike="noStrike" kern="1200" cap="none" spc="0" normalizeH="0" baseline="0" noProof="0" dirty="0">
                <a:ln>
                  <a:noFill/>
                </a:ln>
                <a:solidFill>
                  <a:prstClr val="black"/>
                </a:solidFill>
                <a:effectLst/>
                <a:uLnTx/>
                <a:uFillTx/>
                <a:latin typeface="Corbel" panose="020B0503020204020204" pitchFamily="34" charset="0"/>
              </a:rPr>
              <a:t>For the ‘Three Point Estimation Weightings’ in cell A28 – 30, best practice weightings have been entered, based on </a:t>
            </a:r>
            <a:r>
              <a:rPr lang="en-NZ" sz="1400" dirty="0">
                <a:solidFill>
                  <a:prstClr val="black"/>
                </a:solidFill>
                <a:latin typeface="Corbel" panose="020B0503020204020204" pitchFamily="34" charset="0"/>
              </a:rPr>
              <a:t>the PERT estimating method (one optimistic, one pessimistic and four ‘most likely’ estimates are combined and then divided by six. Feel free to update the numbers in cells B28 to B30 ensuring the </a:t>
            </a:r>
            <a:r>
              <a:rPr lang="en-NZ" sz="1400" dirty="0" err="1">
                <a:solidFill>
                  <a:prstClr val="black"/>
                </a:solidFill>
                <a:latin typeface="Corbel" panose="020B0503020204020204" pitchFamily="34" charset="0"/>
              </a:rPr>
              <a:t>numbes</a:t>
            </a:r>
            <a:r>
              <a:rPr lang="en-NZ" sz="1400" dirty="0">
                <a:solidFill>
                  <a:prstClr val="black"/>
                </a:solidFill>
                <a:latin typeface="Corbel" panose="020B0503020204020204" pitchFamily="34" charset="0"/>
              </a:rPr>
              <a:t> add up to 6</a:t>
            </a:r>
          </a:p>
          <a:p>
            <a:pPr marL="342900" marR="0" lvl="0" indent="-342900" algn="l" defTabSz="1075334" rtl="0" eaLnBrk="1" fontAlgn="auto" latinLnBrk="0" hangingPunct="1">
              <a:lnSpc>
                <a:spcPct val="100000"/>
              </a:lnSpc>
              <a:spcBef>
                <a:spcPts val="0"/>
              </a:spcBef>
              <a:spcAft>
                <a:spcPts val="0"/>
              </a:spcAft>
              <a:buClrTx/>
              <a:buSzTx/>
              <a:buFont typeface="+mj-lt"/>
              <a:buAutoNum type="arabicPeriod"/>
              <a:tabLst/>
              <a:defRPr/>
            </a:pPr>
            <a:r>
              <a:rPr kumimoji="0" lang="en-NZ" sz="1400" b="0" i="0" u="none" strike="noStrike" kern="1200" cap="none" spc="0" normalizeH="0" baseline="0" noProof="0" dirty="0">
                <a:ln>
                  <a:noFill/>
                </a:ln>
                <a:solidFill>
                  <a:prstClr val="black"/>
                </a:solidFill>
                <a:effectLst/>
                <a:uLnTx/>
                <a:uFillTx/>
                <a:latin typeface="Corbel" panose="020B0503020204020204" pitchFamily="34" charset="0"/>
              </a:rPr>
              <a:t>Add in the implementation costs (cells N14 – N17) you’ve received from Nonsuch PPM or an alternative provider</a:t>
            </a:r>
          </a:p>
          <a:p>
            <a:pPr marL="342900" marR="0" lvl="0" indent="-342900" algn="l" defTabSz="1075334" rtl="0" eaLnBrk="1" fontAlgn="auto" latinLnBrk="0" hangingPunct="1">
              <a:lnSpc>
                <a:spcPct val="100000"/>
              </a:lnSpc>
              <a:spcBef>
                <a:spcPts val="0"/>
              </a:spcBef>
              <a:spcAft>
                <a:spcPts val="0"/>
              </a:spcAft>
              <a:buClrTx/>
              <a:buSzTx/>
              <a:buFont typeface="+mj-lt"/>
              <a:buAutoNum type="arabicPeriod"/>
              <a:tabLst/>
              <a:defRPr/>
            </a:pPr>
            <a:r>
              <a:rPr kumimoji="0" lang="en-NZ" sz="1400" b="0" i="0" u="none" strike="noStrike" kern="1200" cap="none" spc="0" normalizeH="0" baseline="0" noProof="0" dirty="0">
                <a:ln>
                  <a:noFill/>
                </a:ln>
                <a:solidFill>
                  <a:prstClr val="black"/>
                </a:solidFill>
                <a:effectLst/>
                <a:uLnTx/>
                <a:uFillTx/>
                <a:latin typeface="Corbel" panose="020B0503020204020204" pitchFamily="34" charset="0"/>
              </a:rPr>
              <a:t>Add in your license costs in (row 7, N – Q) and user numbers (row 9, N – Q)</a:t>
            </a:r>
          </a:p>
          <a:p>
            <a:pPr marL="342900" marR="0" lvl="0" indent="-342900" algn="l" defTabSz="1075334" rtl="0" eaLnBrk="1" fontAlgn="auto" latinLnBrk="0" hangingPunct="1">
              <a:lnSpc>
                <a:spcPct val="100000"/>
              </a:lnSpc>
              <a:spcBef>
                <a:spcPts val="0"/>
              </a:spcBef>
              <a:spcAft>
                <a:spcPts val="0"/>
              </a:spcAft>
              <a:buClrTx/>
              <a:buSzTx/>
              <a:buFont typeface="+mj-lt"/>
              <a:buAutoNum type="arabicPeriod"/>
              <a:tabLst/>
              <a:defRPr/>
            </a:pPr>
            <a:r>
              <a:rPr kumimoji="0" lang="en-NZ" sz="1400" b="0" i="0" u="none" strike="noStrike" kern="1200" cap="none" spc="0" normalizeH="0" baseline="0" noProof="0" dirty="0">
                <a:ln>
                  <a:noFill/>
                </a:ln>
                <a:solidFill>
                  <a:prstClr val="black"/>
                </a:solidFill>
                <a:effectLst/>
                <a:uLnTx/>
                <a:uFillTx/>
                <a:latin typeface="Corbel" panose="020B0503020204020204" pitchFamily="34" charset="0"/>
              </a:rPr>
              <a:t>For an accurate Return on Investment (ROI) calculation, decide how many years you will want the analysis for and enter that number in cell N23.</a:t>
            </a:r>
          </a:p>
          <a:p>
            <a:pPr marL="0" marR="0" lvl="0" indent="0" algn="l" defTabSz="1075334"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black"/>
                </a:solidFill>
                <a:effectLst/>
                <a:uLnTx/>
                <a:uFillTx/>
                <a:latin typeface="Corbel" panose="020B0503020204020204" pitchFamily="34" charset="0"/>
              </a:rPr>
              <a:t>Within the ‘PPM Benefits Calculator’ tab:</a:t>
            </a:r>
          </a:p>
          <a:p>
            <a:pPr marL="342900" marR="0" lvl="0" indent="-342900" algn="l" defTabSz="1075334" rtl="0" eaLnBrk="1" fontAlgn="auto" latinLnBrk="0" hangingPunct="1">
              <a:lnSpc>
                <a:spcPct val="100000"/>
              </a:lnSpc>
              <a:spcBef>
                <a:spcPts val="0"/>
              </a:spcBef>
              <a:spcAft>
                <a:spcPts val="0"/>
              </a:spcAft>
              <a:buClrTx/>
              <a:buSzTx/>
              <a:buFont typeface="+mj-lt"/>
              <a:buAutoNum type="arabicPeriod" startAt="6"/>
              <a:tabLst/>
              <a:defRPr/>
            </a:pP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Referring to the benefits, guidance, metrics and notes in columns A to G,  Complete the </a:t>
            </a:r>
            <a:r>
              <a:rPr kumimoji="0" lang="en-NZ" sz="1400" b="0" i="0" u="none" strike="noStrike" kern="1200" cap="none" spc="0" normalizeH="0" baseline="0" noProof="0" dirty="0">
                <a:ln>
                  <a:noFill/>
                </a:ln>
                <a:solidFill>
                  <a:prstClr val="black"/>
                </a:solidFill>
                <a:effectLst/>
                <a:uLnTx/>
                <a:uFillTx/>
                <a:latin typeface="Corbel" panose="020B0503020204020204" pitchFamily="34" charset="0"/>
              </a:rPr>
              <a:t>green </a:t>
            </a: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boxes in columns J through L, noting that at row 25, the columns are K through M.</a:t>
            </a:r>
          </a:p>
          <a:p>
            <a:pPr marL="0" marR="0" lvl="0" indent="0" algn="l" defTabSz="1075334"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0" normalizeH="0" baseline="0" noProof="0" dirty="0">
                <a:ln>
                  <a:noFill/>
                </a:ln>
                <a:solidFill>
                  <a:prstClr val="black"/>
                </a:solidFill>
                <a:effectLst/>
                <a:uLnTx/>
                <a:uFillTx/>
                <a:latin typeface="Corbel" panose="020B0503020204020204" pitchFamily="34" charset="0"/>
              </a:rPr>
              <a:t>Now you are ready to transfer the results to your Business Case template:</a:t>
            </a:r>
          </a:p>
          <a:p>
            <a:pPr marL="342900" marR="0" lvl="0" indent="-342900" algn="l" defTabSz="1075334" rtl="0" eaLnBrk="1" fontAlgn="auto" latinLnBrk="0" hangingPunct="1">
              <a:lnSpc>
                <a:spcPct val="100000"/>
              </a:lnSpc>
              <a:spcBef>
                <a:spcPts val="0"/>
              </a:spcBef>
              <a:spcAft>
                <a:spcPts val="0"/>
              </a:spcAft>
              <a:buClrTx/>
              <a:buSzTx/>
              <a:buFont typeface="+mj-lt"/>
              <a:buAutoNum type="arabicPeriod" startAt="7"/>
              <a:tabLst/>
              <a:defRPr/>
            </a:pP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For the </a:t>
            </a:r>
            <a:r>
              <a:rPr kumimoji="0" lang="en-US" sz="1400" b="0" i="0" u="sng" strike="noStrike" kern="1200" cap="none" spc="0" normalizeH="0" baseline="0" noProof="0" dirty="0">
                <a:ln>
                  <a:noFill/>
                </a:ln>
                <a:solidFill>
                  <a:prstClr val="black"/>
                </a:solidFill>
                <a:effectLst/>
                <a:uLnTx/>
                <a:uFillTx/>
                <a:latin typeface="Corbel" panose="020B0503020204020204" pitchFamily="34" charset="0"/>
              </a:rPr>
              <a:t>Benefits section </a:t>
            </a: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in the Business Case template, choose your preferred metric from columns H – K in the </a:t>
            </a:r>
            <a:r>
              <a:rPr kumimoji="0" lang="en-US" sz="1400" b="1" i="0" u="none" strike="noStrike" kern="1200" cap="none" spc="0" normalizeH="0" baseline="0" noProof="0" dirty="0">
                <a:ln>
                  <a:noFill/>
                </a:ln>
                <a:solidFill>
                  <a:prstClr val="black"/>
                </a:solidFill>
                <a:effectLst/>
                <a:uLnTx/>
                <a:uFillTx/>
                <a:latin typeface="Corbel" panose="020B0503020204020204" pitchFamily="34" charset="0"/>
              </a:rPr>
              <a:t>‘Control Panel and Dashboard’ </a:t>
            </a:r>
            <a:r>
              <a:rPr kumimoji="0" lang="en-US" sz="1400" i="0" u="none" strike="noStrike" kern="1200" cap="none" spc="0" normalizeH="0" baseline="0" noProof="0" dirty="0">
                <a:ln>
                  <a:noFill/>
                </a:ln>
                <a:solidFill>
                  <a:prstClr val="black"/>
                </a:solidFill>
                <a:effectLst/>
                <a:uLnTx/>
                <a:uFillTx/>
                <a:latin typeface="Corbel" panose="020B0503020204020204" pitchFamily="34" charset="0"/>
              </a:rPr>
              <a:t>tab in the PPM Benefits Calculator.</a:t>
            </a:r>
            <a:r>
              <a:rPr kumimoji="0" lang="en-US" sz="1400" b="1" i="0" u="none" strike="noStrike" kern="1200" cap="none" spc="0" normalizeH="0" baseline="0" noProof="0" dirty="0">
                <a:ln>
                  <a:noFill/>
                </a:ln>
                <a:solidFill>
                  <a:prstClr val="black"/>
                </a:solidFill>
                <a:effectLst/>
                <a:uLnTx/>
                <a:uFillTx/>
                <a:latin typeface="Corbel" panose="020B0503020204020204" pitchFamily="34" charset="0"/>
              </a:rPr>
              <a:t> </a:t>
            </a:r>
            <a:r>
              <a:rPr kumimoji="0" lang="en-US" sz="1400" b="0" i="0" u="none" strike="noStrike" kern="1200" cap="none" spc="0" normalizeH="0" baseline="0" noProof="0" dirty="0">
                <a:ln>
                  <a:noFill/>
                </a:ln>
                <a:solidFill>
                  <a:prstClr val="black"/>
                </a:solidFill>
                <a:effectLst/>
                <a:uLnTx/>
                <a:uFillTx/>
                <a:latin typeface="Corbel" panose="020B0503020204020204" pitchFamily="34" charset="0"/>
              </a:rPr>
              <a:t>Enter the values into the Business Case for ‘Savings in unnecessary Admin tasks’, ‘Reduction in hours and no. of meetings’ and ‘Cost avoidance’. Complete the remaining fields by totaling Financial Benefits, adding in any Dis-benefits and the calculated Net benefits:</a:t>
            </a:r>
          </a:p>
        </p:txBody>
      </p:sp>
      <p:graphicFrame>
        <p:nvGraphicFramePr>
          <p:cNvPr id="7" name="Table 6">
            <a:extLst>
              <a:ext uri="{FF2B5EF4-FFF2-40B4-BE49-F238E27FC236}">
                <a16:creationId xmlns:a16="http://schemas.microsoft.com/office/drawing/2014/main" id="{E941829D-6627-4003-8247-70477C00B461}"/>
              </a:ext>
            </a:extLst>
          </p:cNvPr>
          <p:cNvGraphicFramePr>
            <a:graphicFrameLocks noGrp="1"/>
          </p:cNvGraphicFramePr>
          <p:nvPr>
            <p:extLst>
              <p:ext uri="{D42A27DB-BD31-4B8C-83A1-F6EECF244321}">
                <p14:modId xmlns:p14="http://schemas.microsoft.com/office/powerpoint/2010/main" val="1989002328"/>
              </p:ext>
            </p:extLst>
          </p:nvPr>
        </p:nvGraphicFramePr>
        <p:xfrm>
          <a:off x="769885" y="4457590"/>
          <a:ext cx="6208296" cy="530558"/>
        </p:xfrm>
        <a:graphic>
          <a:graphicData uri="http://schemas.openxmlformats.org/drawingml/2006/table">
            <a:tbl>
              <a:tblPr firstRow="1" firstCol="1" bandRow="1">
                <a:tableStyleId>{2D5ABB26-0587-4C30-8999-92F81FD0307C}</a:tableStyleId>
              </a:tblPr>
              <a:tblGrid>
                <a:gridCol w="5183670">
                  <a:extLst>
                    <a:ext uri="{9D8B030D-6E8A-4147-A177-3AD203B41FA5}">
                      <a16:colId xmlns:a16="http://schemas.microsoft.com/office/drawing/2014/main" val="1432095899"/>
                    </a:ext>
                  </a:extLst>
                </a:gridCol>
                <a:gridCol w="1024626">
                  <a:extLst>
                    <a:ext uri="{9D8B030D-6E8A-4147-A177-3AD203B41FA5}">
                      <a16:colId xmlns:a16="http://schemas.microsoft.com/office/drawing/2014/main" val="1361373438"/>
                    </a:ext>
                  </a:extLst>
                </a:gridCol>
              </a:tblGrid>
              <a:tr h="179554">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TOTAL Financial Benefits</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141605"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788768"/>
                  </a:ext>
                </a:extLst>
              </a:tr>
              <a:tr h="0">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Dis-benefits</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141605"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6578592"/>
                  </a:ext>
                </a:extLst>
              </a:tr>
              <a:tr h="179554">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TOTAL Net Benefits Value</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141605"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4411180"/>
                  </a:ext>
                </a:extLst>
              </a:tr>
            </a:tbl>
          </a:graphicData>
        </a:graphic>
      </p:graphicFrame>
      <p:pic>
        <p:nvPicPr>
          <p:cNvPr id="11" name="Picture 10">
            <a:extLst>
              <a:ext uri="{FF2B5EF4-FFF2-40B4-BE49-F238E27FC236}">
                <a16:creationId xmlns:a16="http://schemas.microsoft.com/office/drawing/2014/main" id="{96B1C0C9-132B-424F-8073-FA2F4F5F3ADF}"/>
              </a:ext>
            </a:extLst>
          </p:cNvPr>
          <p:cNvPicPr>
            <a:picLocks noChangeAspect="1"/>
          </p:cNvPicPr>
          <p:nvPr/>
        </p:nvPicPr>
        <p:blipFill>
          <a:blip r:embed="rId3"/>
          <a:stretch>
            <a:fillRect/>
          </a:stretch>
        </p:blipFill>
        <p:spPr>
          <a:xfrm>
            <a:off x="769885" y="5781562"/>
            <a:ext cx="6239746" cy="1619476"/>
          </a:xfrm>
          <a:prstGeom prst="rect">
            <a:avLst/>
          </a:prstGeom>
        </p:spPr>
      </p:pic>
    </p:spTree>
    <p:extLst>
      <p:ext uri="{BB962C8B-B14F-4D97-AF65-F5344CB8AC3E}">
        <p14:creationId xmlns:p14="http://schemas.microsoft.com/office/powerpoint/2010/main" val="3826949987"/>
      </p:ext>
    </p:extLst>
  </p:cSld>
  <p:clrMapOvr>
    <a:masterClrMapping/>
  </p:clrMapOvr>
</p:sld>
</file>

<file path=ppt/theme/theme1.xml><?xml version="1.0" encoding="utf-8"?>
<a:theme xmlns:a="http://schemas.openxmlformats.org/drawingml/2006/main" name="3_Office Theme">
  <a:themeElements>
    <a:clrScheme name="Certus Digital">
      <a:dk1>
        <a:sysClr val="windowText" lastClr="000000"/>
      </a:dk1>
      <a:lt1>
        <a:sysClr val="window" lastClr="FFFFFF"/>
      </a:lt1>
      <a:dk2>
        <a:srgbClr val="3F4147"/>
      </a:dk2>
      <a:lt2>
        <a:srgbClr val="D6DBE3"/>
      </a:lt2>
      <a:accent1>
        <a:srgbClr val="E92853"/>
      </a:accent1>
      <a:accent2>
        <a:srgbClr val="9061D5"/>
      </a:accent2>
      <a:accent3>
        <a:srgbClr val="4192E4"/>
      </a:accent3>
      <a:accent4>
        <a:srgbClr val="00BAA6"/>
      </a:accent4>
      <a:accent5>
        <a:srgbClr val="FE8F53"/>
      </a:accent5>
      <a:accent6>
        <a:srgbClr val="580D82"/>
      </a:accent6>
      <a:hlink>
        <a:srgbClr val="580D82"/>
      </a:hlink>
      <a:folHlink>
        <a:srgbClr val="E0E3E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PIC xmlns="23839aad-a4fc-4ebf-a8f1-edd2300763d8"/>
    <Document_x0020_Type xmlns="23839aad-a4fc-4ebf-a8f1-edd2300763d8" xsi:nil="true"/>
    <k6e67aec43a041cf8b350323de3016c7 xmlns="23839aad-a4fc-4ebf-a8f1-edd2300763d8">
      <Terms xmlns="http://schemas.microsoft.com/office/infopath/2007/PartnerControls"/>
    </k6e67aec43a041cf8b350323de3016c7>
    <Business_x0020_Unit xmlns="77e46002-8291-4b3b-a7bd-a4ca64aa88e5"/>
    <PrimaryFocusArea xmlns="23839aad-a4fc-4ebf-a8f1-edd2300763d8" xsi:nil="true"/>
    <Active xmlns="23839aad-a4fc-4ebf-a8f1-edd2300763d8">true</Active>
    <P3M xmlns="23839aad-a4fc-4ebf-a8f1-edd2300763d8" xsi:nil="true"/>
    <Client xmlns="23839aad-a4fc-4ebf-a8f1-edd2300763d8" xsi:nil="true"/>
    <TaxCatchAll xmlns="77e46002-8291-4b3b-a7bd-a4ca64aa88e5"/>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49C2FF273F0E4F8487B395383C15C2" ma:contentTypeVersion="14" ma:contentTypeDescription="Create a new document." ma:contentTypeScope="" ma:versionID="d309374a60f6145842beeb72b41742ee">
  <xsd:schema xmlns:xsd="http://www.w3.org/2001/XMLSchema" xmlns:xs="http://www.w3.org/2001/XMLSchema" xmlns:p="http://schemas.microsoft.com/office/2006/metadata/properties" xmlns:ns2="23839aad-a4fc-4ebf-a8f1-edd2300763d8" xmlns:ns3="77e46002-8291-4b3b-a7bd-a4ca64aa88e5" targetNamespace="http://schemas.microsoft.com/office/2006/metadata/properties" ma:root="true" ma:fieldsID="6d1d24b2ca30313bd5fce73cc4284832" ns2:_="" ns3:_="">
    <xsd:import namespace="23839aad-a4fc-4ebf-a8f1-edd2300763d8"/>
    <xsd:import namespace="77e46002-8291-4b3b-a7bd-a4ca64aa88e5"/>
    <xsd:element name="properties">
      <xsd:complexType>
        <xsd:sequence>
          <xsd:element name="documentManagement">
            <xsd:complexType>
              <xsd:all>
                <xsd:element ref="ns2:Document_x0020_Type" minOccurs="0"/>
                <xsd:element ref="ns2:k6e67aec43a041cf8b350323de3016c7" minOccurs="0"/>
                <xsd:element ref="ns3:TaxCatchAll" minOccurs="0"/>
                <xsd:element ref="ns2:MediaServiceMetadata" minOccurs="0"/>
                <xsd:element ref="ns2:MediaServiceFastMetadata" minOccurs="0"/>
                <xsd:element ref="ns2:MediaServiceAutoKeyPoints" minOccurs="0"/>
                <xsd:element ref="ns2:MediaServiceKeyPoints" minOccurs="0"/>
                <xsd:element ref="ns2:Client" minOccurs="0"/>
                <xsd:element ref="ns2:PrimaryFocusArea" minOccurs="0"/>
                <xsd:element ref="ns2:P3M" minOccurs="0"/>
                <xsd:element ref="ns2:EPIC" minOccurs="0"/>
                <xsd:element ref="ns2:Active" minOccurs="0"/>
                <xsd:element ref="ns3:Business_x0020_Uni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839aad-a4fc-4ebf-a8f1-edd2300763d8" elementFormDefault="qualified">
    <xsd:import namespace="http://schemas.microsoft.com/office/2006/documentManagement/types"/>
    <xsd:import namespace="http://schemas.microsoft.com/office/infopath/2007/PartnerControls"/>
    <xsd:element name="Document_x0020_Type" ma:index="8" nillable="true" ma:displayName="Document Type" ma:format="Dropdown" ma:internalName="Document_x0020_Type">
      <xsd:simpleType>
        <xsd:restriction base="dms:Choice">
          <xsd:enumeration value="Diagram"/>
          <xsd:enumeration value="Example"/>
          <xsd:enumeration value="Template"/>
          <xsd:enumeration value="Tool"/>
        </xsd:restriction>
      </xsd:simpleType>
    </xsd:element>
    <xsd:element name="k6e67aec43a041cf8b350323de3016c7" ma:index="10" nillable="true" ma:taxonomy="true" ma:internalName="k6e67aec43a041cf8b350323de3016c7" ma:taxonomyFieldName="Key_x0020_Words" ma:displayName="Key Words" ma:default="" ma:fieldId="{46e67aec-43a0-41cf-8b35-0323de3016c7}" ma:taxonomyMulti="true" ma:sspId="7f0c6a81-e1b8-4b2e-bdd0-20b0e9b92227" ma:termSetId="0b91a69f-42ac-491c-9b59-1ca356f70350" ma:anchorId="00000000-0000-0000-0000-000000000000" ma:open="false" ma:isKeyword="false">
      <xsd:complexType>
        <xsd:sequence>
          <xsd:element ref="pc:Terms" minOccurs="0" maxOccurs="1"/>
        </xsd:sequence>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Client" ma:index="16" nillable="true" ma:displayName="Client" ma:format="Dropdown" ma:internalName="Client">
      <xsd:simpleType>
        <xsd:restriction base="dms:Text">
          <xsd:maxLength value="255"/>
        </xsd:restriction>
      </xsd:simpleType>
    </xsd:element>
    <xsd:element name="PrimaryFocusArea" ma:index="17" nillable="true" ma:displayName="Primary Focus Area" ma:format="Dropdown" ma:internalName="PrimaryFocusArea">
      <xsd:simpleType>
        <xsd:restriction base="dms:Choice">
          <xsd:enumeration value="Frameworks and Methodology"/>
          <xsd:enumeration value="Legal &amp; Commercial"/>
          <xsd:enumeration value="Organisational Commitment"/>
          <xsd:enumeration value="People and Capability (Training, Competency)"/>
          <xsd:enumeration value="Systems and Toolsets"/>
        </xsd:restriction>
      </xsd:simpleType>
    </xsd:element>
    <xsd:element name="P3M" ma:index="18" nillable="true" ma:displayName="P3M" ma:format="Dropdown" ma:internalName="P3M">
      <xsd:simpleType>
        <xsd:restriction base="dms:Choice">
          <xsd:enumeration value="Portfolio Management"/>
          <xsd:enumeration value="Project Management"/>
          <xsd:enumeration value="Programme Management"/>
        </xsd:restriction>
      </xsd:simpleType>
    </xsd:element>
    <xsd:element name="EPIC" ma:index="19" nillable="true" ma:displayName="EPIC" ma:internalName="EPIC">
      <xsd:complexType>
        <xsd:complexContent>
          <xsd:extension base="dms:MultiChoice">
            <xsd:sequence>
              <xsd:element name="Value" maxOccurs="unbounded" minOccurs="0" nillable="true">
                <xsd:simpleType>
                  <xsd:restriction base="dms:Choice">
                    <xsd:enumeration value="Engage"/>
                    <xsd:enumeration value="Plan"/>
                    <xsd:enumeration value="Implement"/>
                    <xsd:enumeration value="Close"/>
                    <xsd:enumeration value="N/A"/>
                  </xsd:restriction>
                </xsd:simpleType>
              </xsd:element>
            </xsd:sequence>
          </xsd:extension>
        </xsd:complexContent>
      </xsd:complexType>
    </xsd:element>
    <xsd:element name="Active" ma:index="20" nillable="true" ma:displayName="Active" ma:default="1" ma:internalName="Acti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7e46002-8291-4b3b-a7bd-a4ca64aa88e5"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ca0c9d6b-35ec-43ef-8c63-484aba3ddc87}" ma:internalName="TaxCatchAll" ma:showField="CatchAllData" ma:web="7c9ac578-d3c3-4808-ae4a-f710123abc0e">
      <xsd:complexType>
        <xsd:complexContent>
          <xsd:extension base="dms:MultiChoiceLookup">
            <xsd:sequence>
              <xsd:element name="Value" type="dms:Lookup" maxOccurs="unbounded" minOccurs="0" nillable="true"/>
            </xsd:sequence>
          </xsd:extension>
        </xsd:complexContent>
      </xsd:complexType>
    </xsd:element>
    <xsd:element name="Business_x0020_Unit" ma:index="21" nillable="true" ma:displayName="Business Unit" ma:internalName="Business_x0020_Unit">
      <xsd:complexType>
        <xsd:complexContent>
          <xsd:extension base="dms:MultiChoice">
            <xsd:sequence>
              <xsd:element name="Value" maxOccurs="unbounded" minOccurs="0" nillable="true">
                <xsd:simpleType>
                  <xsd:restriction base="dms:Choice">
                    <xsd:enumeration value="ASU"/>
                    <xsd:enumeration value="NCS"/>
                    <xsd:enumeration value="PPM"/>
                    <xsd:enumeration value="TRG"/>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AEC1D2-3C4F-41C9-8FAD-A9788DFD317B}">
  <ds:schemaRefs>
    <ds:schemaRef ds:uri="77e46002-8291-4b3b-a7bd-a4ca64aa88e5"/>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23839aad-a4fc-4ebf-a8f1-edd2300763d8"/>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10B1B5B0-5415-4620-B327-B4A4BCEEF3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839aad-a4fc-4ebf-a8f1-edd2300763d8"/>
    <ds:schemaRef ds:uri="77e46002-8291-4b3b-a7bd-a4ca64aa88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3623D4-C8BD-48AB-9975-54DD94FEE0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1801</TotalTime>
  <Words>614</Words>
  <Application>Microsoft Office PowerPoint</Application>
  <PresentationFormat>A3 Paper (297x420 mm)</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IM FELL English</vt:lpstr>
      <vt:lpstr>IM FELL English PRO</vt:lpstr>
      <vt:lpstr>3_Office Theme</vt:lpstr>
      <vt:lpstr>Instructions for the PPM Benefits Calculator workbook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Youssef Mourra</dc:creator>
  <cp:lastModifiedBy>Youssef Mourra</cp:lastModifiedBy>
  <cp:revision>2</cp:revision>
  <cp:lastPrinted>2020-09-12T01:12:31Z</cp:lastPrinted>
  <dcterms:created xsi:type="dcterms:W3CDTF">2018-08-31T04:18:43Z</dcterms:created>
  <dcterms:modified xsi:type="dcterms:W3CDTF">2020-09-12T01:57:09Z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0x010100F849C2FF273F0E4F8487B395383C15C2</vt:lpwstr>
  </property>
  <property fmtid="{D5CDD505-2E9C-101B-9397-08002B2CF9AE}" pid="3" name="Key Words">
    <vt:lpwstr/>
  </property>
</Properties>
</file>